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17" r:id="rId4"/>
  </p:sldMasterIdLst>
  <p:notesMasterIdLst>
    <p:notesMasterId r:id="rId19"/>
  </p:notesMasterIdLst>
  <p:sldIdLst>
    <p:sldId id="348" r:id="rId5"/>
    <p:sldId id="356" r:id="rId6"/>
    <p:sldId id="349" r:id="rId7"/>
    <p:sldId id="265" r:id="rId8"/>
    <p:sldId id="333" r:id="rId9"/>
    <p:sldId id="285" r:id="rId10"/>
    <p:sldId id="342" r:id="rId11"/>
    <p:sldId id="350" r:id="rId12"/>
    <p:sldId id="352" r:id="rId13"/>
    <p:sldId id="351" r:id="rId14"/>
    <p:sldId id="353" r:id="rId15"/>
    <p:sldId id="354" r:id="rId16"/>
    <p:sldId id="355" r:id="rId17"/>
    <p:sldId id="26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2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34" autoAdjust="0"/>
  </p:normalViewPr>
  <p:slideViewPr>
    <p:cSldViewPr snapToGrid="0">
      <p:cViewPr varScale="1">
        <p:scale>
          <a:sx n="62" d="100"/>
          <a:sy n="62" d="100"/>
        </p:scale>
        <p:origin x="836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06FDD4-38AF-41B5-B695-87B09CAFB880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1BE01-4B0B-4516-AB25-2B85F30A1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171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in agenda slide</a:t>
            </a:r>
            <a:r>
              <a:rPr lang="en-US" baseline="0" dirty="0" smtClean="0"/>
              <a:t> after this.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1BE01-4B0B-4516-AB25-2B85F30A1A1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424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1BE01-4B0B-4516-AB25-2B85F30A1A1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772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in regression lines to each of these.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1BE01-4B0B-4516-AB25-2B85F30A1A1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094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1BE01-4B0B-4516-AB25-2B85F30A1A1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129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Remove?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1BE01-4B0B-4516-AB25-2B85F30A1A1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077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Make a</a:t>
            </a:r>
            <a:r>
              <a:rPr lang="en-US" baseline="0" dirty="0" smtClean="0"/>
              <a:t> good example.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1BE01-4B0B-4516-AB25-2B85F30A1A1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070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Make a</a:t>
            </a:r>
            <a:r>
              <a:rPr lang="en-US" baseline="0" dirty="0" smtClean="0"/>
              <a:t> good example.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1BE01-4B0B-4516-AB25-2B85F30A1A1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9504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Make this into a conclusion slide.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1BE01-4B0B-4516-AB25-2B85F30A1A1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647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7881B-F2C8-48A2-BD26-23C40E790D56}" type="datetime1">
              <a:rPr lang="en-US" smtClean="0"/>
              <a:t>6/29/2020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8EC5FC9-F7D0-0141-850B-7623CA81A775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8F839E6-7F1F-6E4D-B83C-F5DA99E98229}"/>
              </a:ext>
            </a:extLst>
          </p:cNvPr>
          <p:cNvSpPr/>
          <p:nvPr userDrawn="1"/>
        </p:nvSpPr>
        <p:spPr>
          <a:xfrm>
            <a:off x="10337662" y="4398630"/>
            <a:ext cx="1700492" cy="1700492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EACA50E-A3A8-9D41-B30C-03B00FB2DEF0}"/>
              </a:ext>
            </a:extLst>
          </p:cNvPr>
          <p:cNvSpPr/>
          <p:nvPr userDrawn="1"/>
        </p:nvSpPr>
        <p:spPr>
          <a:xfrm>
            <a:off x="5664569" y="541205"/>
            <a:ext cx="283407" cy="283407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A92073B-F20B-034A-BC3A-9B993F0DD0BA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4091F50-D240-B145-B0B1-DAEDDFDE34AD}"/>
              </a:ext>
            </a:extLst>
          </p:cNvPr>
          <p:cNvSpPr/>
          <p:nvPr userDrawn="1"/>
        </p:nvSpPr>
        <p:spPr>
          <a:xfrm>
            <a:off x="0" y="-1994"/>
            <a:ext cx="1700492" cy="1700492"/>
          </a:xfrm>
          <a:prstGeom prst="ellipse">
            <a:avLst/>
          </a:prstGeom>
          <a:noFill/>
          <a:ln w="3810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56E-4797-4001-85D2-7FB52C3A41E3}" type="datetime1">
              <a:rPr lang="en-US" smtClean="0"/>
              <a:t>6/29/2020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A2141DD-8D8D-FA43-BD4F-2CFC93C87782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1A62821-5E0F-DE41-B5C2-17A3A7277F4E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311AE14-D8F0-1D4C-9D8D-603836582793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F2BE645-D4F2-304C-9AFA-473D8F888A85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3640330-30A6-6948-87A7-9DE6D41794F5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DFB6548-D83C-1D4E-AE87-2E8F1D3D0FA7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97C7400-7EDC-8845-AB5A-80FB8175C1E2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8" name="Title 1">
            <a:extLst>
              <a:ext uri="{FF2B5EF4-FFF2-40B4-BE49-F238E27FC236}">
                <a16:creationId xmlns:a16="http://schemas.microsoft.com/office/drawing/2014/main" id="{BC941C44-9B96-0040-8C71-D8364EB57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anchor="ctr">
            <a:normAutofit/>
          </a:bodyPr>
          <a:lstStyle>
            <a:lvl1pPr>
              <a:defRPr sz="4000" cap="all" baseline="0"/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014993B-5057-2A4C-9CA0-383DC5504020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43B110E8-1FE2-BC47-A5AE-4C698B688B65}"/>
              </a:ext>
            </a:extLst>
          </p:cNvPr>
          <p:cNvSpPr/>
          <p:nvPr userDrawn="1"/>
        </p:nvSpPr>
        <p:spPr>
          <a:xfrm>
            <a:off x="5664570" y="125360"/>
            <a:ext cx="176394" cy="176394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7DACF2F-5D4D-434D-8786-E4DF0385E6F6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FE816CC-CBCA-7946-B9E5-E9649EF369BE}"/>
              </a:ext>
            </a:extLst>
          </p:cNvPr>
          <p:cNvSpPr/>
          <p:nvPr userDrawn="1"/>
        </p:nvSpPr>
        <p:spPr>
          <a:xfrm>
            <a:off x="11383587" y="6035040"/>
            <a:ext cx="776923" cy="77692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2587-7075-47B9-8A78-0BEE41EBF036}" type="datetime1">
              <a:rPr lang="en-US" smtClean="0"/>
              <a:t>6/29/2020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950F4E3-11A9-2549-A00D-601AEF6E49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97279" y="2160508"/>
            <a:ext cx="2919413" cy="2919413"/>
          </a:xfrm>
          <a:prstGeom prst="ellipse">
            <a:avLst/>
          </a:prstGeom>
          <a:solidFill>
            <a:srgbClr val="EDEFF7"/>
          </a:solidFill>
          <a:ln w="38100">
            <a:solidFill>
              <a:schemeClr val="accent3"/>
            </a:solidFill>
          </a:ln>
        </p:spPr>
        <p:txBody>
          <a:bodyPr anchor="ctr"/>
          <a:lstStyle>
            <a:lvl1pPr algn="ct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21B5A175-E633-E74F-AE3B-DF58F989F4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59186" y="2160508"/>
            <a:ext cx="2919413" cy="2919413"/>
          </a:xfrm>
          <a:prstGeom prst="ellipse">
            <a:avLst/>
          </a:prstGeom>
          <a:solidFill>
            <a:srgbClr val="EDEFF7"/>
          </a:solidFill>
          <a:ln w="38100">
            <a:solidFill>
              <a:schemeClr val="accent6"/>
            </a:solidFill>
          </a:ln>
        </p:spPr>
        <p:txBody>
          <a:bodyPr anchor="ctr"/>
          <a:lstStyle>
            <a:lvl1pPr algn="ct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261D2778-BA56-D247-9B2C-28D010C9D4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21093" y="2160508"/>
            <a:ext cx="2919413" cy="2919413"/>
          </a:xfrm>
          <a:prstGeom prst="ellipse">
            <a:avLst/>
          </a:prstGeom>
          <a:solidFill>
            <a:srgbClr val="EDEFF7"/>
          </a:solidFill>
          <a:ln w="38100">
            <a:solidFill>
              <a:schemeClr val="accent1"/>
            </a:solidFill>
          </a:ln>
        </p:spPr>
        <p:txBody>
          <a:bodyPr anchor="ctr"/>
          <a:lstStyle>
            <a:lvl1pPr algn="ct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2DAF6EFF-134E-BA40-8B51-917FDE13C07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97279" y="5486968"/>
            <a:ext cx="2919413" cy="583534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Name Goes Here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188BF917-678C-1249-95B9-7FD2AC7B2231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666773" y="5486968"/>
            <a:ext cx="2919413" cy="583534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Name Goes Here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BAFF17AE-3EA2-2D47-BCDD-E5587B127062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236267" y="5486968"/>
            <a:ext cx="2919413" cy="583534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Name Goes Here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2D7EDB7-7C02-0245-8A1F-553F094A4429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8CF5D165-4F6F-2447-8B9E-8B0D94808ED3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46C35C7-7133-4C43-BBF7-575440F7BAD3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33DD7BE-C379-5C42-9FB0-EF72161049F4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743DFC41-C6DE-7942-9358-E23A1EE8759D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2ABB593-7229-9548-8BCC-C947B1BF8D93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986D2413-D60D-484E-ACAB-31891AFDA133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4" name="Title 1">
            <a:extLst>
              <a:ext uri="{FF2B5EF4-FFF2-40B4-BE49-F238E27FC236}">
                <a16:creationId xmlns:a16="http://schemas.microsoft.com/office/drawing/2014/main" id="{86090E0F-345E-3D4B-8886-95D8A4A77C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anchor="ctr">
            <a:normAutofit/>
          </a:bodyPr>
          <a:lstStyle>
            <a:lvl1pPr>
              <a:defRPr sz="4000" cap="all" baseline="0"/>
            </a:lvl1pPr>
          </a:lstStyle>
          <a:p>
            <a:r>
              <a:rPr lang="en-US" dirty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258682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7873" y="758952"/>
            <a:ext cx="7356255" cy="356616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ctr">
              <a:lnSpc>
                <a:spcPct val="90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17873" y="4663440"/>
            <a:ext cx="7356255" cy="1143000"/>
          </a:xfrm>
        </p:spPr>
        <p:txBody>
          <a:bodyPr lIns="91440" rIns="9144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158240" y="4485132"/>
            <a:ext cx="987552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328C5-BC4C-45BB-9D97-F71DC5B3BEBF}" type="datetime1">
              <a:rPr lang="en-US" smtClean="0"/>
              <a:t>6/29/2020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675A452-E352-BE40-9E44-7C0E90F4DBC5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2E00246-7C7C-8E48-B95E-02BE89F197F5}"/>
              </a:ext>
            </a:extLst>
          </p:cNvPr>
          <p:cNvSpPr/>
          <p:nvPr userDrawn="1"/>
        </p:nvSpPr>
        <p:spPr>
          <a:xfrm>
            <a:off x="10337662" y="4398630"/>
            <a:ext cx="1700492" cy="1700492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BF1652A-A323-BC48-9A00-7ECF1C4E1DA4}"/>
              </a:ext>
            </a:extLst>
          </p:cNvPr>
          <p:cNvSpPr/>
          <p:nvPr userDrawn="1"/>
        </p:nvSpPr>
        <p:spPr>
          <a:xfrm>
            <a:off x="11634902" y="2565781"/>
            <a:ext cx="283407" cy="283407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733BC29-8FD1-CB45-8FF6-0C7CC3CB423D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C67EB1F-C984-B840-BD1F-FD174D01A3AF}"/>
              </a:ext>
            </a:extLst>
          </p:cNvPr>
          <p:cNvSpPr/>
          <p:nvPr userDrawn="1"/>
        </p:nvSpPr>
        <p:spPr>
          <a:xfrm>
            <a:off x="6135" y="0"/>
            <a:ext cx="1700492" cy="1700492"/>
          </a:xfrm>
          <a:prstGeom prst="ellipse">
            <a:avLst/>
          </a:prstGeom>
          <a:noFill/>
          <a:ln w="3810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D75F8B1-A294-E349-BD08-B06B2954212A}"/>
              </a:ext>
            </a:extLst>
          </p:cNvPr>
          <p:cNvGrpSpPr/>
          <p:nvPr userDrawn="1"/>
        </p:nvGrpSpPr>
        <p:grpSpPr>
          <a:xfrm>
            <a:off x="495300" y="0"/>
            <a:ext cx="11201400" cy="6880860"/>
            <a:chOff x="495300" y="0"/>
            <a:chExt cx="11201400" cy="6880860"/>
          </a:xfrm>
        </p:grpSpPr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5942EFAD-842E-9C46-9853-C0F135D24007}"/>
                </a:ext>
              </a:extLst>
            </p:cNvPr>
            <p:cNvSpPr/>
            <p:nvPr userDrawn="1"/>
          </p:nvSpPr>
          <p:spPr>
            <a:xfrm>
              <a:off x="495300" y="0"/>
              <a:ext cx="1337265" cy="6880860"/>
            </a:xfrm>
            <a:custGeom>
              <a:avLst/>
              <a:gdLst>
                <a:gd name="connsiteX0" fmla="*/ 1173967 w 1337265"/>
                <a:gd name="connsiteY0" fmla="*/ 0 h 6880860"/>
                <a:gd name="connsiteX1" fmla="*/ 1319300 w 1337265"/>
                <a:gd name="connsiteY1" fmla="*/ 0 h 6880860"/>
                <a:gd name="connsiteX2" fmla="*/ 1204253 w 1337265"/>
                <a:gd name="connsiteY2" fmla="*/ 146399 h 6880860"/>
                <a:gd name="connsiteX3" fmla="*/ 114300 w 1337265"/>
                <a:gd name="connsiteY3" fmla="*/ 3429000 h 6880860"/>
                <a:gd name="connsiteX4" fmla="*/ 1204253 w 1337265"/>
                <a:gd name="connsiteY4" fmla="*/ 6711601 h 6880860"/>
                <a:gd name="connsiteX5" fmla="*/ 1337265 w 1337265"/>
                <a:gd name="connsiteY5" fmla="*/ 6880860 h 6880860"/>
                <a:gd name="connsiteX6" fmla="*/ 1191931 w 1337265"/>
                <a:gd name="connsiteY6" fmla="*/ 6880860 h 6880860"/>
                <a:gd name="connsiteX7" fmla="*/ 1112661 w 1337265"/>
                <a:gd name="connsiteY7" fmla="*/ 6779988 h 6880860"/>
                <a:gd name="connsiteX8" fmla="*/ 0 w 1337265"/>
                <a:gd name="connsiteY8" fmla="*/ 3429000 h 6880860"/>
                <a:gd name="connsiteX9" fmla="*/ 1112661 w 1337265"/>
                <a:gd name="connsiteY9" fmla="*/ 78012 h 6880860"/>
                <a:gd name="connsiteX10" fmla="*/ 1173967 w 1337265"/>
                <a:gd name="connsiteY10" fmla="*/ 0 h 6880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7265" h="6880860">
                  <a:moveTo>
                    <a:pt x="1173967" y="0"/>
                  </a:moveTo>
                  <a:lnTo>
                    <a:pt x="1319300" y="0"/>
                  </a:lnTo>
                  <a:lnTo>
                    <a:pt x="1204253" y="146399"/>
                  </a:lnTo>
                  <a:cubicBezTo>
                    <a:pt x="519693" y="1061765"/>
                    <a:pt x="114300" y="2198040"/>
                    <a:pt x="114300" y="3429000"/>
                  </a:cubicBezTo>
                  <a:cubicBezTo>
                    <a:pt x="114300" y="4659960"/>
                    <a:pt x="519693" y="5796235"/>
                    <a:pt x="1204253" y="6711601"/>
                  </a:cubicBezTo>
                  <a:lnTo>
                    <a:pt x="1337265" y="6880860"/>
                  </a:lnTo>
                  <a:lnTo>
                    <a:pt x="1191931" y="6880860"/>
                  </a:lnTo>
                  <a:lnTo>
                    <a:pt x="1112661" y="6779988"/>
                  </a:lnTo>
                  <a:cubicBezTo>
                    <a:pt x="413839" y="5845552"/>
                    <a:pt x="0" y="4685605"/>
                    <a:pt x="0" y="3429000"/>
                  </a:cubicBezTo>
                  <a:cubicBezTo>
                    <a:pt x="0" y="2172395"/>
                    <a:pt x="413839" y="1012448"/>
                    <a:pt x="1112661" y="78012"/>
                  </a:cubicBezTo>
                  <a:lnTo>
                    <a:pt x="11739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BE0B7AF7-52C0-EB45-93DE-79DFF44F5AAE}"/>
                </a:ext>
              </a:extLst>
            </p:cNvPr>
            <p:cNvSpPr/>
            <p:nvPr userDrawn="1"/>
          </p:nvSpPr>
          <p:spPr>
            <a:xfrm>
              <a:off x="10359435" y="0"/>
              <a:ext cx="1337265" cy="6880860"/>
            </a:xfrm>
            <a:custGeom>
              <a:avLst/>
              <a:gdLst>
                <a:gd name="connsiteX0" fmla="*/ 17965 w 1337265"/>
                <a:gd name="connsiteY0" fmla="*/ 0 h 6880860"/>
                <a:gd name="connsiteX1" fmla="*/ 163299 w 1337265"/>
                <a:gd name="connsiteY1" fmla="*/ 0 h 6880860"/>
                <a:gd name="connsiteX2" fmla="*/ 224604 w 1337265"/>
                <a:gd name="connsiteY2" fmla="*/ 78012 h 6880860"/>
                <a:gd name="connsiteX3" fmla="*/ 1337265 w 1337265"/>
                <a:gd name="connsiteY3" fmla="*/ 3429000 h 6880860"/>
                <a:gd name="connsiteX4" fmla="*/ 224604 w 1337265"/>
                <a:gd name="connsiteY4" fmla="*/ 6779988 h 6880860"/>
                <a:gd name="connsiteX5" fmla="*/ 145334 w 1337265"/>
                <a:gd name="connsiteY5" fmla="*/ 6880860 h 6880860"/>
                <a:gd name="connsiteX6" fmla="*/ 0 w 1337265"/>
                <a:gd name="connsiteY6" fmla="*/ 6880860 h 6880860"/>
                <a:gd name="connsiteX7" fmla="*/ 133012 w 1337265"/>
                <a:gd name="connsiteY7" fmla="*/ 6711601 h 6880860"/>
                <a:gd name="connsiteX8" fmla="*/ 1222965 w 1337265"/>
                <a:gd name="connsiteY8" fmla="*/ 3429000 h 6880860"/>
                <a:gd name="connsiteX9" fmla="*/ 133012 w 1337265"/>
                <a:gd name="connsiteY9" fmla="*/ 146399 h 6880860"/>
                <a:gd name="connsiteX10" fmla="*/ 17965 w 1337265"/>
                <a:gd name="connsiteY10" fmla="*/ 0 h 6880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7265" h="6880860">
                  <a:moveTo>
                    <a:pt x="17965" y="0"/>
                  </a:moveTo>
                  <a:lnTo>
                    <a:pt x="163299" y="0"/>
                  </a:lnTo>
                  <a:lnTo>
                    <a:pt x="224604" y="78012"/>
                  </a:lnTo>
                  <a:cubicBezTo>
                    <a:pt x="923426" y="1012448"/>
                    <a:pt x="1337265" y="2172395"/>
                    <a:pt x="1337265" y="3429000"/>
                  </a:cubicBezTo>
                  <a:cubicBezTo>
                    <a:pt x="1337265" y="4685605"/>
                    <a:pt x="923426" y="5845552"/>
                    <a:pt x="224604" y="6779988"/>
                  </a:cubicBezTo>
                  <a:lnTo>
                    <a:pt x="145334" y="6880860"/>
                  </a:lnTo>
                  <a:lnTo>
                    <a:pt x="0" y="6880860"/>
                  </a:lnTo>
                  <a:lnTo>
                    <a:pt x="133012" y="6711601"/>
                  </a:lnTo>
                  <a:cubicBezTo>
                    <a:pt x="817572" y="5796235"/>
                    <a:pt x="1222965" y="4659960"/>
                    <a:pt x="1222965" y="3429000"/>
                  </a:cubicBezTo>
                  <a:cubicBezTo>
                    <a:pt x="1222965" y="2198040"/>
                    <a:pt x="817572" y="1061765"/>
                    <a:pt x="133012" y="146399"/>
                  </a:cubicBezTo>
                  <a:lnTo>
                    <a:pt x="179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D9112-EDF6-432C-B9A2-79CD01D92BD1}" type="datetime1">
              <a:rPr lang="en-US" smtClean="0"/>
              <a:t>6/29/2020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06E6D77-4CA3-764C-99E1-7D2CFE6B929E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D155117-8A2A-414B-9598-C2919DF747DC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3838F88-99DE-9246-A83B-9C7DB6AE99EF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031FBA2-FD0D-7346-8941-4861923E15CF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22D5D5E-3339-5D47-9E1C-8897082672DB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3BE7267-458F-A141-8480-10E9FB553671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71A438B-57BE-F445-AFBB-BBB2270E9BB4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id="{040C74AA-3663-2A49-AA62-C9207F22BF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anchor="ctr">
            <a:normAutofit/>
          </a:bodyPr>
          <a:lstStyle>
            <a:lvl1pPr>
              <a:defRPr sz="4000" cap="all" baseline="0"/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E70AAE0-F405-8C4D-B2F2-BC73ABD2560F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C72AC8A-19AA-5641-88DA-414732A1A643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0FF4153-FE4A-204C-B4B4-F331F8058F73}"/>
              </a:ext>
            </a:extLst>
          </p:cNvPr>
          <p:cNvSpPr/>
          <p:nvPr userDrawn="1"/>
        </p:nvSpPr>
        <p:spPr>
          <a:xfrm>
            <a:off x="5664570" y="125360"/>
            <a:ext cx="176394" cy="176394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0910027-B57E-5C4C-B196-C2CF16EB6B83}"/>
              </a:ext>
            </a:extLst>
          </p:cNvPr>
          <p:cNvSpPr/>
          <p:nvPr userDrawn="1"/>
        </p:nvSpPr>
        <p:spPr>
          <a:xfrm>
            <a:off x="11383587" y="6035040"/>
            <a:ext cx="776923" cy="77692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9758C-4066-424B-80A4-CB920351C55F}" type="datetime1">
              <a:rPr lang="en-US" smtClean="0"/>
              <a:t>6/29/2020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D896C11-7092-DD43-9676-23A81081B759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39FB8D4-533A-0C44-89B5-487470B0B82B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642B0AB-C322-C14B-B2A1-E9F144473219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7ABE4C7-7926-3949-9205-07E33FB2D2CE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1B43F26-6C7C-4D43-9D1C-A0F792F54874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53D175F-F9D4-DD4E-81B9-495A2E867249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52D03A0-BBCF-2042-832A-8082F1377835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E2831508-70C2-2F43-998D-55CE4837BA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anchor="ctr">
            <a:normAutofit/>
          </a:bodyPr>
          <a:lstStyle>
            <a:lvl1pPr>
              <a:defRPr sz="4000" cap="all" baseline="0"/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232ACE3-4E65-6243-9416-19BFA39FD92C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A372105-F1CB-9149-A4B9-C151B3CCB9B4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AE2DDF3-5C18-5644-8994-8CD902656DE8}"/>
              </a:ext>
            </a:extLst>
          </p:cNvPr>
          <p:cNvSpPr/>
          <p:nvPr userDrawn="1"/>
        </p:nvSpPr>
        <p:spPr>
          <a:xfrm>
            <a:off x="5664570" y="125360"/>
            <a:ext cx="176394" cy="176394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383F4E3-E6C1-BB40-90E6-290C140F9A07}"/>
              </a:ext>
            </a:extLst>
          </p:cNvPr>
          <p:cNvSpPr/>
          <p:nvPr userDrawn="1"/>
        </p:nvSpPr>
        <p:spPr>
          <a:xfrm>
            <a:off x="11383587" y="6035040"/>
            <a:ext cx="776923" cy="77692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F3640-52BF-4198-9C18-388CA3A8F01D}" type="datetime1">
              <a:rPr lang="en-US" smtClean="0"/>
              <a:t>6/29/2020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2C09A16-A6B6-E04E-A40A-F482C0A95C0A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6B2DF34-338D-4F43-B8F7-D7A00348B68B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3778C21-4171-774D-A73F-77BEBF2E4C18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CC25D2EF-AE01-A247-8BC3-8F35F863C0A6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F860801-109B-EB4F-96A8-35D76B759583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7337F70-9199-7242-BD8B-8F96606A18A1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F9320B7-AD58-7649-BC95-614ED90F4E69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0C0DE796-998A-F84E-9B56-1958C6777C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anchor="ctr">
            <a:normAutofit/>
          </a:bodyPr>
          <a:lstStyle>
            <a:lvl1pPr>
              <a:defRPr sz="4000" cap="all" baseline="0"/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B23D2B0-E152-D14D-8154-8DD47BD10DF3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A3BEDF6-5ABA-3B42-99BB-4438813B1A4B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9CF8BE7-F2AC-AB4C-900F-F64D55111EFC}"/>
              </a:ext>
            </a:extLst>
          </p:cNvPr>
          <p:cNvSpPr/>
          <p:nvPr userDrawn="1"/>
        </p:nvSpPr>
        <p:spPr>
          <a:xfrm>
            <a:off x="5664570" y="125360"/>
            <a:ext cx="176394" cy="176394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EF4254B-D281-684E-BD0B-63AEC0AC197C}"/>
              </a:ext>
            </a:extLst>
          </p:cNvPr>
          <p:cNvSpPr/>
          <p:nvPr userDrawn="1"/>
        </p:nvSpPr>
        <p:spPr>
          <a:xfrm>
            <a:off x="11383587" y="6035040"/>
            <a:ext cx="776923" cy="77692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D9748-64ED-4EDE-B040-16C065AEB67B}" type="datetime1">
              <a:rPr lang="en-US" smtClean="0"/>
              <a:t>6/29/2020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2C09A16-A6B6-E04E-A40A-F482C0A95C0A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6B2DF34-338D-4F43-B8F7-D7A00348B68B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3778C21-4171-774D-A73F-77BEBF2E4C18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CC25D2EF-AE01-A247-8BC3-8F35F863C0A6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F860801-109B-EB4F-96A8-35D76B759583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7337F70-9199-7242-BD8B-8F96606A18A1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F9320B7-AD58-7649-BC95-614ED90F4E69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0C0DE796-998A-F84E-9B56-1958C6777C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5751389" cy="1369074"/>
          </a:xfrm>
          <a:prstGeom prst="rect">
            <a:avLst/>
          </a:prstGeom>
        </p:spPr>
        <p:txBody>
          <a:bodyPr lIns="0" rIns="0" anchor="ctr">
            <a:normAutofit/>
          </a:bodyPr>
          <a:lstStyle>
            <a:lvl1pPr>
              <a:defRPr sz="4000" cap="all" baseline="0"/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384D173E-9054-4C40-98EA-A6EAC4D851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1641" y="0"/>
            <a:ext cx="4270360" cy="6858001"/>
          </a:xfrm>
          <a:custGeom>
            <a:avLst/>
            <a:gdLst>
              <a:gd name="connsiteX0" fmla="*/ 1904091 w 4305219"/>
              <a:gd name="connsiteY0" fmla="*/ 0 h 6913983"/>
              <a:gd name="connsiteX1" fmla="*/ 4305219 w 4305219"/>
              <a:gd name="connsiteY1" fmla="*/ 0 h 6913983"/>
              <a:gd name="connsiteX2" fmla="*/ 4305219 w 4305219"/>
              <a:gd name="connsiteY2" fmla="*/ 6913983 h 6913983"/>
              <a:gd name="connsiteX3" fmla="*/ 1818156 w 4305219"/>
              <a:gd name="connsiteY3" fmla="*/ 6913983 h 6913983"/>
              <a:gd name="connsiteX4" fmla="*/ 1507580 w 4305219"/>
              <a:gd name="connsiteY4" fmla="*/ 6681739 h 6913983"/>
              <a:gd name="connsiteX5" fmla="*/ 0 w 4305219"/>
              <a:gd name="connsiteY5" fmla="*/ 3484983 h 6913983"/>
              <a:gd name="connsiteX6" fmla="*/ 1826504 w 4305219"/>
              <a:gd name="connsiteY6" fmla="*/ 49741 h 6913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05219" h="6913983">
                <a:moveTo>
                  <a:pt x="1904091" y="0"/>
                </a:moveTo>
                <a:lnTo>
                  <a:pt x="4305219" y="0"/>
                </a:lnTo>
                <a:lnTo>
                  <a:pt x="4305219" y="6913983"/>
                </a:lnTo>
                <a:lnTo>
                  <a:pt x="1818156" y="6913983"/>
                </a:lnTo>
                <a:lnTo>
                  <a:pt x="1507580" y="6681739"/>
                </a:lnTo>
                <a:cubicBezTo>
                  <a:pt x="586863" y="5921896"/>
                  <a:pt x="0" y="4771974"/>
                  <a:pt x="0" y="3484983"/>
                </a:cubicBezTo>
                <a:cubicBezTo>
                  <a:pt x="0" y="2054993"/>
                  <a:pt x="724522" y="794225"/>
                  <a:pt x="1826504" y="4974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noAutofit/>
          </a:bodyPr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81322FE-E286-E344-B332-CF37E6CAD2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78" y="2322728"/>
            <a:ext cx="5751389" cy="4032225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985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62CE3-DA6A-4018-A98F-5CC531E3FCEE}" type="datetime1">
              <a:rPr lang="en-US" smtClean="0"/>
              <a:t>6/29/2020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>
            <a:extLst>
              <a:ext uri="{FF2B5EF4-FFF2-40B4-BE49-F238E27FC236}">
                <a16:creationId xmlns:a16="http://schemas.microsoft.com/office/drawing/2014/main" id="{71DAD948-6707-714E-9E8F-26A36F4AE20E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5F81511-AC79-6748-869A-9982CD568B16}"/>
              </a:ext>
            </a:extLst>
          </p:cNvPr>
          <p:cNvSpPr/>
          <p:nvPr userDrawn="1"/>
        </p:nvSpPr>
        <p:spPr>
          <a:xfrm>
            <a:off x="10337662" y="4398630"/>
            <a:ext cx="1700492" cy="1700492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6F72D4E-9F4D-6341-9F9E-63E01AF59B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54414" y="265113"/>
            <a:ext cx="6089650" cy="6089650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B3B9-799D-48FA-B55B-0C4C05328890}" type="datetime1">
              <a:rPr lang="en-US" smtClean="0"/>
              <a:t>6/29/2020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2F758DC-4792-1D42-83A8-ED4E6CD5F7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79" y="2322728"/>
            <a:ext cx="4144096" cy="4032225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CB8633A-7C70-3C48-8FEE-69941AF2B466}"/>
              </a:ext>
            </a:extLst>
          </p:cNvPr>
          <p:cNvSpPr/>
          <p:nvPr userDrawn="1"/>
        </p:nvSpPr>
        <p:spPr>
          <a:xfrm>
            <a:off x="5535466" y="5600935"/>
            <a:ext cx="643415" cy="643415"/>
          </a:xfrm>
          <a:prstGeom prst="ellipse">
            <a:avLst/>
          </a:prstGeom>
          <a:noFill/>
          <a:ln w="3810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3B967D9-597D-E14A-AE80-4C3877655FB2}"/>
              </a:ext>
            </a:extLst>
          </p:cNvPr>
          <p:cNvSpPr/>
          <p:nvPr userDrawn="1"/>
        </p:nvSpPr>
        <p:spPr>
          <a:xfrm>
            <a:off x="5664569" y="541205"/>
            <a:ext cx="283407" cy="283407"/>
          </a:xfrm>
          <a:prstGeom prst="ellipse">
            <a:avLst/>
          </a:prstGeom>
          <a:solidFill>
            <a:schemeClr val="accent5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7114435-8CC0-E744-B541-8EF28B774ECF}"/>
              </a:ext>
            </a:extLst>
          </p:cNvPr>
          <p:cNvSpPr/>
          <p:nvPr userDrawn="1"/>
        </p:nvSpPr>
        <p:spPr>
          <a:xfrm flipV="1">
            <a:off x="11885583" y="3453319"/>
            <a:ext cx="167338" cy="167338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B844B6D-9772-1D4A-A22A-19F6A1250CD6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834FA13-7139-8546-99A9-CF39B5EDFDF5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9746C656-7A16-8445-80B5-88C23703E694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1E0A223A-22AD-6D40-9B6F-62F488036D58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1DB8FD84-D022-E842-9B56-88F0574EBD30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42F4DC0E-4CC4-374D-BE14-132577B95A70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A4E00522-1D16-F244-89FE-668EEBD08F2B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7" name="Title 1">
            <a:extLst>
              <a:ext uri="{FF2B5EF4-FFF2-40B4-BE49-F238E27FC236}">
                <a16:creationId xmlns:a16="http://schemas.microsoft.com/office/drawing/2014/main" id="{C4C5AC59-B537-D54C-9B5C-55B75E9117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4144095" cy="1369074"/>
          </a:xfrm>
          <a:prstGeom prst="rect">
            <a:avLst/>
          </a:prstGeom>
        </p:spPr>
        <p:txBody>
          <a:bodyPr lIns="0" rIns="0" anchor="ctr">
            <a:normAutofit/>
          </a:bodyPr>
          <a:lstStyle>
            <a:lvl1pPr>
              <a:defRPr sz="4000" cap="all" baseline="0"/>
            </a:lvl1pPr>
          </a:lstStyle>
          <a:p>
            <a:r>
              <a:rPr lang="en-US" dirty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253830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B8BFD41C-C1E4-46F7-9D28-BB39CC5EBD15}" type="datetime1">
              <a:rPr lang="en-US" smtClean="0"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22" r:id="rId3"/>
    <p:sldLayoutId id="2147483708" r:id="rId4"/>
    <p:sldLayoutId id="2147483709" r:id="rId5"/>
    <p:sldLayoutId id="2147483716" r:id="rId6"/>
    <p:sldLayoutId id="2147483710" r:id="rId7"/>
    <p:sldLayoutId id="2147483724" r:id="rId8"/>
    <p:sldLayoutId id="2147483711" r:id="rId9"/>
    <p:sldLayoutId id="2147483718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50278-9A9A-0F4E-BDCF-6351BE1732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Statistical Graphics and Communication</a:t>
            </a:r>
            <a:endParaRPr lang="en-US" sz="6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7F481B-9C2C-084A-8DF1-0582D2DA4B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spcAft>
                <a:spcPts val="800"/>
              </a:spcAft>
            </a:pPr>
            <a:r>
              <a:rPr lang="en-US" sz="2000" dirty="0" smtClean="0">
                <a:solidFill>
                  <a:schemeClr val="accent1"/>
                </a:solidFill>
              </a:rPr>
              <a:t>Introduction to data visualization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700" dirty="0" smtClean="0"/>
              <a:t>Kim </a:t>
            </a:r>
            <a:r>
              <a:rPr lang="en-US" sz="1700" dirty="0" err="1" smtClean="0"/>
              <a:t>hochstedler</a:t>
            </a:r>
            <a:endParaRPr lang="en-US" sz="1700" dirty="0" smtClean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700" dirty="0" smtClean="0"/>
              <a:t>November 20, 2019</a:t>
            </a:r>
            <a:endParaRPr lang="en-US" sz="1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11990" y="6398711"/>
            <a:ext cx="7800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1</a:t>
            </a:fld>
            <a:endParaRPr lang="en-US" sz="1500" dirty="0"/>
          </a:p>
        </p:txBody>
      </p:sp>
      <p:sp>
        <p:nvSpPr>
          <p:cNvPr id="5" name="TextBox 4"/>
          <p:cNvSpPr txBox="1"/>
          <p:nvPr/>
        </p:nvSpPr>
        <p:spPr>
          <a:xfrm>
            <a:off x="11539782" y="6398711"/>
            <a:ext cx="524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69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/>
                </a:solidFill>
              </a:rPr>
              <a:t>I. </a:t>
            </a:r>
            <a:r>
              <a:rPr lang="en-US" dirty="0" smtClean="0"/>
              <a:t>The importance of data visualization</a:t>
            </a:r>
          </a:p>
          <a:p>
            <a:pPr lvl="1"/>
            <a:r>
              <a:rPr lang="en-US" b="1" dirty="0" smtClean="0"/>
              <a:t>Describe </a:t>
            </a:r>
            <a:r>
              <a:rPr lang="en-US" dirty="0" smtClean="0"/>
              <a:t>why data visualization is important. </a:t>
            </a:r>
            <a:endParaRPr lang="en-US" b="1" dirty="0" smtClean="0"/>
          </a:p>
          <a:p>
            <a:pPr lvl="1"/>
            <a:r>
              <a:rPr lang="en-US" b="1" dirty="0" smtClean="0"/>
              <a:t>Identify </a:t>
            </a:r>
            <a:r>
              <a:rPr lang="en-US" dirty="0" smtClean="0"/>
              <a:t>the main goal of data visualization.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II. </a:t>
            </a:r>
            <a:r>
              <a:rPr lang="en-US" dirty="0" smtClean="0"/>
              <a:t>General principles of statistical graphics</a:t>
            </a:r>
          </a:p>
          <a:p>
            <a:pPr lvl="1"/>
            <a:r>
              <a:rPr lang="en-US" b="1" dirty="0" smtClean="0"/>
              <a:t>Explain</a:t>
            </a:r>
            <a:r>
              <a:rPr lang="en-US" dirty="0" smtClean="0"/>
              <a:t> 3 principles to keep in mind when making graphs.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539782" y="6398711"/>
            <a:ext cx="524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90719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B00C7-0803-8A43-A9F3-6FF24BDCB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4995" y="758952"/>
            <a:ext cx="7719134" cy="3566160"/>
          </a:xfrm>
        </p:spPr>
        <p:txBody>
          <a:bodyPr>
            <a:normAutofit/>
          </a:bodyPr>
          <a:lstStyle/>
          <a:p>
            <a:r>
              <a:rPr lang="en-US" sz="6000" dirty="0" smtClean="0"/>
              <a:t>The importance of data visualization</a:t>
            </a:r>
            <a:endParaRPr lang="en-US" sz="6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0400097" y="5770346"/>
            <a:ext cx="1373495" cy="1041618"/>
          </a:xfrm>
        </p:spPr>
        <p:txBody>
          <a:bodyPr/>
          <a:lstStyle/>
          <a:p>
            <a:fld id="{3A98EE3D-8CD1-4C3F-BD1C-C98C9596463C}" type="slidenum">
              <a:rPr lang="en-US" smtClean="0"/>
              <a:t>3</a:t>
            </a:fld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539782" y="6398711"/>
            <a:ext cx="524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63908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Table 4">
            <a:extLst>
              <a:ext uri="{FF2B5EF4-FFF2-40B4-BE49-F238E27FC236}">
                <a16:creationId xmlns:a16="http://schemas.microsoft.com/office/drawing/2014/main" id="{AA5C8701-F5AC-465B-A671-050D083A8C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0679488"/>
              </p:ext>
            </p:extLst>
          </p:nvPr>
        </p:nvGraphicFramePr>
        <p:xfrm>
          <a:off x="1097280" y="1790891"/>
          <a:ext cx="10535168" cy="329599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721623">
                  <a:extLst>
                    <a:ext uri="{9D8B030D-6E8A-4147-A177-3AD203B41FA5}">
                      <a16:colId xmlns:a16="http://schemas.microsoft.com/office/drawing/2014/main" val="3628234326"/>
                    </a:ext>
                  </a:extLst>
                </a:gridCol>
                <a:gridCol w="2158702">
                  <a:extLst>
                    <a:ext uri="{9D8B030D-6E8A-4147-A177-3AD203B41FA5}">
                      <a16:colId xmlns:a16="http://schemas.microsoft.com/office/drawing/2014/main" val="1083199451"/>
                    </a:ext>
                  </a:extLst>
                </a:gridCol>
                <a:gridCol w="2574758">
                  <a:extLst>
                    <a:ext uri="{9D8B030D-6E8A-4147-A177-3AD203B41FA5}">
                      <a16:colId xmlns:a16="http://schemas.microsoft.com/office/drawing/2014/main" val="1334118722"/>
                    </a:ext>
                  </a:extLst>
                </a:gridCol>
                <a:gridCol w="3080085">
                  <a:extLst>
                    <a:ext uri="{9D8B030D-6E8A-4147-A177-3AD203B41FA5}">
                      <a16:colId xmlns:a16="http://schemas.microsoft.com/office/drawing/2014/main" val="3023229452"/>
                    </a:ext>
                  </a:extLst>
                </a:gridCol>
              </a:tblGrid>
              <a:tr h="906814">
                <a:tc>
                  <a:txBody>
                    <a:bodyPr/>
                    <a:lstStyle/>
                    <a:p>
                      <a:pPr algn="ctr"/>
                      <a:r>
                        <a:rPr lang="en-US" sz="2400" b="0" cap="all" spc="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Variable</a:t>
                      </a:r>
                      <a:endParaRPr lang="en-US" sz="2400" b="0" cap="all" spc="1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224212" marR="224212" marT="224212" marB="224212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cap="all" spc="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Mean</a:t>
                      </a:r>
                      <a:endParaRPr lang="en-US" sz="2400" b="0" cap="all" spc="1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224212" marR="224212" marT="224212" marB="224212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cap="all" spc="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Standard Deviation</a:t>
                      </a:r>
                      <a:endParaRPr lang="en-US" sz="2400" b="0" cap="all" spc="1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224212" marR="224212" marT="224212" marB="224212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cap="all" spc="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Correlation</a:t>
                      </a:r>
                      <a:endParaRPr lang="en-US" sz="2400" b="0" cap="all" spc="1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224212" marR="224212" marT="224212" marB="224212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160608299"/>
                  </a:ext>
                </a:extLst>
              </a:tr>
              <a:tr h="8320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cap="none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Salary</a:t>
                      </a:r>
                      <a:r>
                        <a:rPr lang="en-US" sz="2000" b="0" cap="none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(thousands of $)</a:t>
                      </a:r>
                      <a:endParaRPr lang="en-US" sz="2000" b="0" cap="none" spc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224212" marR="224212" marT="224212" marB="224212" anchor="ctr">
                    <a:solidFill>
                      <a:schemeClr val="tx2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cap="none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54.2</a:t>
                      </a:r>
                      <a:endParaRPr lang="en-US" sz="2000" b="0" cap="none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224212" marR="224212" marT="224212" marB="224212" anchor="ctr">
                    <a:solidFill>
                      <a:schemeClr val="tx2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cap="none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16.7</a:t>
                      </a:r>
                      <a:endParaRPr lang="en-US" sz="2000" b="0" cap="none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224212" marR="224212" marT="224212" marB="224212" anchor="ctr">
                    <a:solidFill>
                      <a:schemeClr val="tx2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cap="none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-.06</a:t>
                      </a:r>
                      <a:endParaRPr lang="en-US" sz="2000" b="0" cap="none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224212" marR="224212" marT="224212" marB="224212" anchor="ctr"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7518332"/>
                  </a:ext>
                </a:extLst>
              </a:tr>
              <a:tr h="8320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cap="none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Driving</a:t>
                      </a:r>
                      <a:r>
                        <a:rPr lang="en-US" sz="2000" b="0" cap="none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time to work (minutes)</a:t>
                      </a:r>
                      <a:endParaRPr lang="en-US" sz="2000" b="0" cap="none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224212" marR="224212" marT="224212" marB="224212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cap="none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47.8</a:t>
                      </a:r>
                      <a:endParaRPr lang="en-US" sz="2000" b="0" cap="none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224212" marR="224212" marT="224212" marB="224212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cap="none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26.9</a:t>
                      </a:r>
                      <a:endParaRPr lang="en-US" sz="2000" b="0" cap="none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224212" marR="224212" marT="224212" marB="224212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cap="none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224212" marR="224212" marT="224212" marB="224212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5241155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DEF41F9-7D13-4D21-A010-46E29F1F6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we get from tabular data?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79095" y="5382140"/>
            <a:ext cx="7358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REGRESSION STATISTICS </a:t>
            </a:r>
          </a:p>
          <a:p>
            <a:r>
              <a:rPr lang="en-US" sz="2000" dirty="0">
                <a:solidFill>
                  <a:schemeClr val="tx2"/>
                </a:solidFill>
              </a:rPr>
              <a:t>Intercept = </a:t>
            </a:r>
            <a:r>
              <a:rPr lang="en-US" sz="2000" dirty="0" smtClean="0">
                <a:solidFill>
                  <a:schemeClr val="tx2"/>
                </a:solidFill>
              </a:rPr>
              <a:t>53.4, Slope = -0.10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39782" y="6398711"/>
            <a:ext cx="524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90435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284594" y="206943"/>
            <a:ext cx="1434164" cy="17132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9B206E8-59BD-1B4C-8912-9A0443F96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421817"/>
            <a:ext cx="10789920" cy="1369074"/>
          </a:xfrm>
        </p:spPr>
        <p:txBody>
          <a:bodyPr>
            <a:normAutofit/>
          </a:bodyPr>
          <a:lstStyle/>
          <a:p>
            <a:r>
              <a:rPr lang="en-US" dirty="0" smtClean="0">
                <a:sym typeface="Bodoni SvtyTwo ITC TT-Book"/>
              </a:rPr>
              <a:t>What do </a:t>
            </a:r>
            <a:r>
              <a:rPr lang="en-US" dirty="0" err="1" smtClean="0">
                <a:sym typeface="Bodoni SvtyTwo ITC TT-Book"/>
              </a:rPr>
              <a:t>thE</a:t>
            </a:r>
            <a:r>
              <a:rPr lang="en-US" dirty="0" smtClean="0">
                <a:sym typeface="Bodoni SvtyTwo ITC TT-Book"/>
              </a:rPr>
              <a:t> data actually look like?</a:t>
            </a:r>
            <a:endParaRPr lang="en-US" dirty="0">
              <a:sym typeface="Bodoni SvtyTwo ITC TT-Boo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5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132" y="5601657"/>
            <a:ext cx="1009702" cy="89539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0" y="6583377"/>
            <a:ext cx="23581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2"/>
                </a:solidFill>
              </a:rPr>
              <a:t>Example from </a:t>
            </a:r>
            <a:r>
              <a:rPr lang="en-US" sz="1200" dirty="0" err="1" smtClean="0">
                <a:solidFill>
                  <a:schemeClr val="tx2"/>
                </a:solidFill>
              </a:rPr>
              <a:t>DatasauRus</a:t>
            </a:r>
            <a:endParaRPr lang="en-US" sz="1200" dirty="0">
              <a:solidFill>
                <a:schemeClr val="tx2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3799" y="1464202"/>
            <a:ext cx="8103022" cy="523123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539782" y="6398711"/>
            <a:ext cx="524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01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B6C6BD0-EDC9-7C44-A414-B66D25E34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graphics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75638" y="1648677"/>
            <a:ext cx="4202132" cy="472806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 smtClean="0"/>
              <a:t>Graphics: </a:t>
            </a:r>
            <a:r>
              <a:rPr lang="en-US" cap="none" dirty="0" smtClean="0"/>
              <a:t>visually display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cap="none" dirty="0" smtClean="0"/>
              <a:t>data using… 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cap="none" dirty="0" smtClean="0"/>
              <a:t>points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cap="none" dirty="0" smtClean="0"/>
              <a:t>lines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cap="none" dirty="0" smtClean="0"/>
              <a:t>coordinate systems 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cap="none" dirty="0" smtClean="0"/>
              <a:t>numbers 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cap="none" dirty="0" smtClean="0"/>
              <a:t>symbols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cap="none" dirty="0" smtClean="0"/>
              <a:t>words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cap="none" dirty="0" smtClean="0"/>
              <a:t>color, etc.</a:t>
            </a:r>
          </a:p>
          <a:p>
            <a:r>
              <a:rPr lang="en-US" b="1" cap="none" dirty="0" smtClean="0">
                <a:solidFill>
                  <a:schemeClr val="accent1"/>
                </a:solidFill>
              </a:rPr>
              <a:t>-</a:t>
            </a:r>
            <a:r>
              <a:rPr lang="en-US" b="1" cap="none" dirty="0" smtClean="0"/>
              <a:t>Balance </a:t>
            </a:r>
            <a:r>
              <a:rPr lang="en-US" cap="none" dirty="0" smtClean="0"/>
              <a:t>aesthetics and information.</a:t>
            </a:r>
          </a:p>
          <a:p>
            <a:r>
              <a:rPr lang="en-US" b="1" cap="none" dirty="0" smtClean="0">
                <a:solidFill>
                  <a:schemeClr val="accent1"/>
                </a:solidFill>
              </a:rPr>
              <a:t>-</a:t>
            </a:r>
            <a:r>
              <a:rPr lang="en-US" b="1" cap="none" dirty="0" smtClean="0"/>
              <a:t>Goal: </a:t>
            </a:r>
            <a:r>
              <a:rPr lang="en-US" cap="none" dirty="0" smtClean="0"/>
              <a:t>show the data so viewers can make appropriate conclusions.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6</a:t>
            </a:fld>
            <a:endParaRPr lang="en-US" dirty="0"/>
          </a:p>
        </p:txBody>
      </p:sp>
      <p:pic>
        <p:nvPicPr>
          <p:cNvPr id="1030" name="Picture 6" descr="Image result for statistical graphic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770" y="1648677"/>
            <a:ext cx="7286325" cy="467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0" y="6607569"/>
            <a:ext cx="23581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2"/>
                </a:solidFill>
              </a:rPr>
              <a:t>Example from </a:t>
            </a:r>
            <a:r>
              <a:rPr lang="en-US" sz="1200" dirty="0" err="1" smtClean="0">
                <a:solidFill>
                  <a:schemeClr val="tx2"/>
                </a:solidFill>
              </a:rPr>
              <a:t>JunkCharts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53315" y="6376737"/>
            <a:ext cx="53085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Ex. </a:t>
            </a:r>
            <a:r>
              <a:rPr lang="en-US" dirty="0"/>
              <a:t>Type of 311 calls by time of day in NYC.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1539782" y="6398711"/>
            <a:ext cx="524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193967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59CD-1242-F149-AB16-9D02E7C89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 of statistical graphics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497D95-D925-3641-A715-DB7630E983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79" y="1790891"/>
            <a:ext cx="6290110" cy="4017955"/>
          </a:xfrm>
        </p:spPr>
        <p:txBody>
          <a:bodyPr>
            <a:normAutofit fontScale="92500" lnSpcReduction="10000"/>
          </a:bodyPr>
          <a:lstStyle/>
          <a:p>
            <a:pPr marL="0" indent="0">
              <a:buClr>
                <a:schemeClr val="tx1">
                  <a:lumMod val="75000"/>
                  <a:lumOff val="25000"/>
                </a:schemeClr>
              </a:buClr>
              <a:buNone/>
            </a:pPr>
            <a:r>
              <a:rPr lang="en-US" b="1" dirty="0" smtClean="0"/>
              <a:t>Goal: </a:t>
            </a:r>
            <a:r>
              <a:rPr lang="en-US" dirty="0" smtClean="0"/>
              <a:t>show the data!</a:t>
            </a:r>
          </a:p>
          <a:p>
            <a:pPr marL="342900" indent="-342900">
              <a:buClr>
                <a:schemeClr val="tx1">
                  <a:lumMod val="75000"/>
                  <a:lumOff val="25000"/>
                </a:schemeClr>
              </a:buClr>
              <a:buAutoNum type="arabicPeriod"/>
            </a:pPr>
            <a:r>
              <a:rPr lang="en-US" dirty="0" smtClean="0"/>
              <a:t>Introduce the viewer to think about substance, not graphical methodology.</a:t>
            </a:r>
          </a:p>
          <a:p>
            <a:pPr marL="342900" indent="-342900">
              <a:buClr>
                <a:schemeClr val="tx1">
                  <a:lumMod val="75000"/>
                  <a:lumOff val="25000"/>
                </a:schemeClr>
              </a:buClr>
              <a:buAutoNum type="arabicPeriod"/>
            </a:pPr>
            <a:r>
              <a:rPr lang="en-US" dirty="0" smtClean="0"/>
              <a:t>Avoid </a:t>
            </a:r>
            <a:r>
              <a:rPr lang="en-US" b="1" dirty="0" smtClean="0"/>
              <a:t>distorting </a:t>
            </a:r>
            <a:r>
              <a:rPr lang="en-US" dirty="0" smtClean="0"/>
              <a:t>the data. </a:t>
            </a:r>
          </a:p>
          <a:p>
            <a:pPr marL="342900" indent="-342900">
              <a:buClr>
                <a:schemeClr val="tx1">
                  <a:lumMod val="75000"/>
                  <a:lumOff val="25000"/>
                </a:schemeClr>
              </a:buClr>
              <a:buAutoNum type="arabicPeriod"/>
            </a:pPr>
            <a:r>
              <a:rPr lang="en-US" dirty="0" smtClean="0"/>
              <a:t>Present numbers in a small space.</a:t>
            </a:r>
          </a:p>
          <a:p>
            <a:pPr marL="342900" indent="-342900">
              <a:buClr>
                <a:schemeClr val="tx1">
                  <a:lumMod val="75000"/>
                  <a:lumOff val="25000"/>
                </a:schemeClr>
              </a:buClr>
              <a:buAutoNum type="arabicPeriod"/>
            </a:pPr>
            <a:r>
              <a:rPr lang="en-US" dirty="0" smtClean="0"/>
              <a:t>Make large complicated data sets more coherent. </a:t>
            </a:r>
          </a:p>
          <a:p>
            <a:pPr marL="342900" indent="-342900">
              <a:buClr>
                <a:schemeClr val="tx1">
                  <a:lumMod val="75000"/>
                  <a:lumOff val="25000"/>
                </a:schemeClr>
              </a:buClr>
              <a:buAutoNum type="arabicPeriod"/>
            </a:pPr>
            <a:r>
              <a:rPr lang="en-US" dirty="0" smtClean="0"/>
              <a:t>Encourage comparisons of different pieces of data.</a:t>
            </a:r>
          </a:p>
          <a:p>
            <a:pPr marL="342900" indent="-342900">
              <a:buClr>
                <a:schemeClr val="tx1">
                  <a:lumMod val="75000"/>
                  <a:lumOff val="25000"/>
                </a:schemeClr>
              </a:buClr>
              <a:buAutoNum type="arabicPeriod"/>
            </a:pPr>
            <a:r>
              <a:rPr lang="en-US" dirty="0" smtClean="0"/>
              <a:t>Reveal data at several levels of detail. </a:t>
            </a:r>
          </a:p>
          <a:p>
            <a:pPr marL="342900" indent="-342900">
              <a:buClr>
                <a:schemeClr val="tx1">
                  <a:lumMod val="75000"/>
                  <a:lumOff val="25000"/>
                </a:schemeClr>
              </a:buClr>
              <a:buAutoNum type="arabicPeriod"/>
            </a:pPr>
            <a:r>
              <a:rPr lang="en-US" b="1" dirty="0" smtClean="0"/>
              <a:t>Describe, explore, tabulate, identify relationships.</a:t>
            </a:r>
          </a:p>
          <a:p>
            <a:pPr marL="342900" indent="-342900">
              <a:buClr>
                <a:schemeClr val="tx1">
                  <a:lumMod val="75000"/>
                  <a:lumOff val="25000"/>
                </a:schemeClr>
              </a:buClr>
              <a:buAutoNum type="arabicPeriod"/>
            </a:pPr>
            <a:r>
              <a:rPr lang="en-US" dirty="0" smtClean="0"/>
              <a:t>Be closely integrated with statistical/verbal descriptions of data set. </a:t>
            </a:r>
          </a:p>
          <a:p>
            <a:pPr marL="0" indent="0">
              <a:buClr>
                <a:schemeClr val="tx1">
                  <a:lumMod val="75000"/>
                  <a:lumOff val="25000"/>
                </a:schemeClr>
              </a:buClr>
              <a:buNone/>
            </a:pPr>
            <a:endParaRPr lang="en-US" b="1" dirty="0"/>
          </a:p>
        </p:txBody>
      </p:sp>
      <p:sp>
        <p:nvSpPr>
          <p:cNvPr id="4" name="Oval 3"/>
          <p:cNvSpPr/>
          <p:nvPr/>
        </p:nvSpPr>
        <p:spPr>
          <a:xfrm>
            <a:off x="1097278" y="5678905"/>
            <a:ext cx="6569243" cy="996129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282828"/>
                </a:solidFill>
              </a:rPr>
              <a:t>Graphs leading viewers to make misleading conclusions should be avoided. </a:t>
            </a:r>
            <a:endParaRPr lang="en-US" sz="1600" dirty="0">
              <a:solidFill>
                <a:srgbClr val="282828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7</a:t>
            </a:fld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61037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B00C7-0803-8A43-A9F3-6FF24BDCB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4995" y="758952"/>
            <a:ext cx="7719134" cy="3566160"/>
          </a:xfrm>
        </p:spPr>
        <p:txBody>
          <a:bodyPr>
            <a:normAutofit/>
          </a:bodyPr>
          <a:lstStyle/>
          <a:p>
            <a:r>
              <a:rPr lang="en-US" sz="6000" dirty="0" smtClean="0"/>
              <a:t>General principles for making graphs</a:t>
            </a:r>
            <a:endParaRPr lang="en-US" sz="6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417873" y="4663440"/>
            <a:ext cx="7356255" cy="1795112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US" dirty="0" smtClean="0"/>
              <a:t>Graphs should </a:t>
            </a:r>
            <a:r>
              <a:rPr lang="en-US" b="1" dirty="0" smtClean="0"/>
              <a:t>stand alone</a:t>
            </a:r>
            <a:r>
              <a:rPr lang="en-US" dirty="0" smtClean="0"/>
              <a:t>.</a:t>
            </a:r>
          </a:p>
          <a:p>
            <a:pPr marL="457200" indent="-457200">
              <a:buAutoNum type="arabicPeriod"/>
            </a:pPr>
            <a:r>
              <a:rPr lang="en-US" dirty="0" smtClean="0"/>
              <a:t>Avoid </a:t>
            </a:r>
            <a:r>
              <a:rPr lang="en-US" b="1" dirty="0" smtClean="0"/>
              <a:t>distortion</a:t>
            </a:r>
            <a:r>
              <a:rPr lang="en-US" dirty="0" smtClean="0"/>
              <a:t>.</a:t>
            </a:r>
          </a:p>
          <a:p>
            <a:pPr marL="457200" indent="-457200">
              <a:buAutoNum type="arabicPeriod"/>
            </a:pPr>
            <a:r>
              <a:rPr lang="en-US" dirty="0" smtClean="0"/>
              <a:t>Use </a:t>
            </a:r>
            <a:r>
              <a:rPr lang="en-US" b="1" dirty="0" smtClean="0"/>
              <a:t>data ink </a:t>
            </a:r>
            <a:r>
              <a:rPr lang="en-US" dirty="0" smtClean="0"/>
              <a:t>effectively.</a:t>
            </a:r>
          </a:p>
          <a:p>
            <a:pPr marL="457200" indent="-457200">
              <a:buAutoNum type="arabicPeriod"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8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539782" y="6398711"/>
            <a:ext cx="524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27009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F41F9-7D13-4D21-A010-46E29F1F6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1. </a:t>
            </a:r>
            <a:r>
              <a:rPr lang="en-US" dirty="0" smtClean="0"/>
              <a:t>Graphs should stand alone.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	</a:t>
            </a:r>
            <a:r>
              <a:rPr lang="en-US" dirty="0" smtClean="0">
                <a:solidFill>
                  <a:schemeClr val="accent1"/>
                </a:solidFill>
              </a:rPr>
              <a:t>Example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3789" y="2837990"/>
            <a:ext cx="3412156" cy="194976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What trends do you notice in this graph? </a:t>
            </a:r>
          </a:p>
          <a:p>
            <a:pPr marL="0" indent="0">
              <a:buNone/>
            </a:pPr>
            <a:r>
              <a:rPr lang="en-US" dirty="0" smtClean="0"/>
              <a:t>What explanations could you suggest for your observations?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5631" r="2709"/>
          <a:stretch/>
        </p:blipFill>
        <p:spPr>
          <a:xfrm>
            <a:off x="5030912" y="1656137"/>
            <a:ext cx="6352675" cy="45040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539782" y="6398711"/>
            <a:ext cx="524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405518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B6C6BD0-EDC9-7C44-A414-B66D25E34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1. </a:t>
            </a:r>
            <a:r>
              <a:rPr lang="en-US" dirty="0" smtClean="0"/>
              <a:t>Graphs should Stand Alone.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1053966" y="1906369"/>
            <a:ext cx="3440978" cy="3841685"/>
          </a:xfrm>
        </p:spPr>
        <p:txBody>
          <a:bodyPr>
            <a:normAutofit/>
          </a:bodyPr>
          <a:lstStyle/>
          <a:p>
            <a:r>
              <a:rPr lang="en-US" cap="none" dirty="0" smtClean="0"/>
              <a:t>Readers should be able to draw meaning from the graph in isolation.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cap="none" dirty="0" smtClean="0"/>
              <a:t>Readers do not need extensive supplementary text to understand the graph.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cap="none" dirty="0" smtClean="0"/>
              <a:t>Think like an “outsider” when making a graph.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10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9359" y="1684967"/>
            <a:ext cx="6984228" cy="48677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539782" y="6398711"/>
            <a:ext cx="524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428909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F41F9-7D13-4D21-A010-46E29F1F6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2</a:t>
            </a:r>
            <a:r>
              <a:rPr lang="en-US" dirty="0" smtClean="0">
                <a:solidFill>
                  <a:schemeClr val="accent1"/>
                </a:solidFill>
              </a:rPr>
              <a:t>. </a:t>
            </a:r>
            <a:r>
              <a:rPr lang="en-US" dirty="0" smtClean="0">
                <a:solidFill>
                  <a:schemeClr val="tx1"/>
                </a:solidFill>
              </a:rPr>
              <a:t>Avoid distortion.</a:t>
            </a: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97281" y="2108201"/>
                <a:ext cx="4023360" cy="335894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dirty="0" smtClean="0"/>
                  <a:t>Distortion: </a:t>
                </a:r>
                <a:r>
                  <a:rPr lang="en-US" dirty="0" smtClean="0"/>
                  <a:t>graph does not match the data.</a:t>
                </a:r>
              </a:p>
              <a:p>
                <a:pPr marL="0" indent="0">
                  <a:buNone/>
                </a:pPr>
                <a:endParaRPr lang="en-US" b="1" dirty="0"/>
              </a:p>
              <a:p>
                <a:pPr marL="0" indent="0">
                  <a:buNone/>
                </a:pPr>
                <a:r>
                  <a:rPr lang="en-US" dirty="0" smtClean="0"/>
                  <a:t>We can numerically represent distortion…</a:t>
                </a:r>
              </a:p>
              <a:p>
                <a:pPr marL="0" indent="0">
                  <a:buNone/>
                </a:pPr>
                <a:r>
                  <a:rPr lang="en-US" b="1" dirty="0" smtClean="0"/>
                  <a:t>Lie factor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𝑺𝒊𝒛𝒆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𝒐𝒇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𝒆𝒇𝒇𝒆𝒄𝒕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𝒊𝒏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𝒈𝒓𝒂𝒑𝒉</m:t>
                        </m:r>
                      </m:num>
                      <m:den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𝑺𝒊𝒛𝒆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𝒐𝒇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𝒆𝒇𝒇𝒆𝒄𝒕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𝒊𝒏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𝒅𝒂𝒕𝒂</m:t>
                        </m:r>
                      </m:den>
                    </m:f>
                  </m:oMath>
                </a14:m>
                <a:endParaRPr lang="en-US" b="1" dirty="0" smtClean="0"/>
              </a:p>
              <a:p>
                <a:pPr marL="0" indent="0">
                  <a:buNone/>
                </a:pPr>
                <a:r>
                  <a:rPr lang="en-US" b="1" dirty="0" smtClean="0"/>
                  <a:t>- </a:t>
                </a:r>
                <a:r>
                  <a:rPr lang="en-US" dirty="0" smtClean="0"/>
                  <a:t>Should be near 1.</a:t>
                </a:r>
                <a:endParaRPr lang="en-US" b="1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7281" y="2108201"/>
                <a:ext cx="4023360" cy="3358948"/>
              </a:xfrm>
              <a:blipFill>
                <a:blip r:embed="rId2"/>
                <a:stretch>
                  <a:fillRect l="-3788" t="-1089" r="-3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11</a:t>
            </a:fld>
            <a:endParaRPr lang="en-US" dirty="0"/>
          </a:p>
        </p:txBody>
      </p:sp>
      <p:pic>
        <p:nvPicPr>
          <p:cNvPr id="2050" name="Picture 2" descr="Image result for bad graph fuel economy standard au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641" y="1901581"/>
            <a:ext cx="7131134" cy="3565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331719" y="5784459"/>
                <a:ext cx="7589521" cy="8596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solidFill>
                      <a:schemeClr val="accent1"/>
                    </a:solidFill>
                  </a:rPr>
                  <a:t>Ex. </a:t>
                </a:r>
                <a:r>
                  <a:rPr lang="en-US" sz="2000" b="1" dirty="0"/>
                  <a:t>LF </a:t>
                </a:r>
                <a:r>
                  <a:rPr lang="en-US" sz="2000" b="1" dirty="0" smtClean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%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𝑖𝑛𝑐𝑟𝑒𝑎𝑠𝑒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𝑙𝑒𝑛𝑔𝑡h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%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𝑖𝑛𝑐𝑟𝑒𝑎𝑠𝑒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𝑑𝑎𝑡𝑎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(5.3 −.6)/.6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(27.5 −18)/18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783%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52.8%</m:t>
                        </m:r>
                      </m:den>
                    </m:f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𝟏𝟒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𝟖𝟑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endParaRPr lang="en-US" sz="2000" dirty="0">
                  <a:solidFill>
                    <a:schemeClr val="accent1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719" y="5784459"/>
                <a:ext cx="7589521" cy="859659"/>
              </a:xfrm>
              <a:prstGeom prst="rect">
                <a:avLst/>
              </a:prstGeom>
              <a:blipFill>
                <a:blip r:embed="rId4"/>
                <a:stretch>
                  <a:fillRect l="-8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0" y="6629400"/>
            <a:ext cx="23581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2"/>
                </a:solidFill>
              </a:rPr>
              <a:t>Lie Factor: </a:t>
            </a:r>
            <a:r>
              <a:rPr lang="en-US" sz="1200" dirty="0" err="1" smtClean="0">
                <a:solidFill>
                  <a:schemeClr val="tx2"/>
                </a:solidFill>
              </a:rPr>
              <a:t>InfoVis</a:t>
            </a:r>
            <a:r>
              <a:rPr lang="en-US" sz="1200" dirty="0" smtClean="0">
                <a:solidFill>
                  <a:schemeClr val="tx2"/>
                </a:solidFill>
              </a:rPr>
              <a:t> Wiki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43639" y="1836886"/>
            <a:ext cx="3705726" cy="52322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This line, representing 18 miles per gallon in 1978 is 0.6 inches long.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5043639" y="4998958"/>
            <a:ext cx="3705726" cy="52322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This line, representing 27.5 miles per gallon in 1985 is 5.3 inches long.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11539782" y="6398711"/>
            <a:ext cx="524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55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F41F9-7D13-4D21-A010-46E29F1F6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3</a:t>
            </a:r>
            <a:r>
              <a:rPr lang="en-US" dirty="0" smtClean="0">
                <a:solidFill>
                  <a:schemeClr val="accent1"/>
                </a:solidFill>
              </a:rPr>
              <a:t>. </a:t>
            </a:r>
            <a:r>
              <a:rPr lang="en-US" dirty="0" smtClean="0"/>
              <a:t>Use Data ink effectively.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108201"/>
            <a:ext cx="3835667" cy="3760891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Data ink: </a:t>
            </a:r>
            <a:r>
              <a:rPr lang="en-US" dirty="0" smtClean="0"/>
              <a:t>“non-erasable” and “non-redundant” core of the graphic.</a:t>
            </a:r>
          </a:p>
          <a:p>
            <a:pPr>
              <a:buFontTx/>
              <a:buChar char="-"/>
            </a:pPr>
            <a:r>
              <a:rPr lang="en-US" dirty="0" smtClean="0"/>
              <a:t>Data ink should present information about the data.</a:t>
            </a:r>
          </a:p>
          <a:p>
            <a:pPr>
              <a:buFontTx/>
              <a:buChar char="-"/>
            </a:pPr>
            <a:r>
              <a:rPr lang="en-US" dirty="0" smtClean="0"/>
              <a:t>Avoid unnecessary decoration.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12</a:t>
            </a:fld>
            <a:endParaRPr lang="en-US" dirty="0"/>
          </a:p>
        </p:txBody>
      </p:sp>
      <p:pic>
        <p:nvPicPr>
          <p:cNvPr id="3074" name="Picture 2" descr="Cones from Microsoft Excel mislead the read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1285" y="1961063"/>
            <a:ext cx="5799254" cy="3537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8502" y="6581001"/>
            <a:ext cx="23581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2"/>
                </a:solidFill>
              </a:rPr>
              <a:t>Forbes Bad Graph Contest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539782" y="6398711"/>
            <a:ext cx="524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68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F41F9-7D13-4D21-A010-46E29F1F6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3</a:t>
            </a:r>
            <a:r>
              <a:rPr lang="en-US" dirty="0" smtClean="0">
                <a:solidFill>
                  <a:schemeClr val="accent1"/>
                </a:solidFill>
              </a:rPr>
              <a:t>. </a:t>
            </a:r>
            <a:r>
              <a:rPr lang="en-US" dirty="0" smtClean="0"/>
              <a:t>Use Data ink effectively.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108201"/>
            <a:ext cx="3835667" cy="3760891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Data ink: </a:t>
            </a:r>
            <a:r>
              <a:rPr lang="en-US" dirty="0" smtClean="0"/>
              <a:t>“non-erasable” and “non-redundant” core of the graphic.</a:t>
            </a:r>
          </a:p>
          <a:p>
            <a:pPr>
              <a:buFontTx/>
              <a:buChar char="-"/>
            </a:pPr>
            <a:r>
              <a:rPr lang="en-US" dirty="0" smtClean="0"/>
              <a:t>Data ink should primarily present information about the data.</a:t>
            </a:r>
          </a:p>
          <a:p>
            <a:pPr>
              <a:buFontTx/>
              <a:buChar char="-"/>
            </a:pPr>
            <a:r>
              <a:rPr lang="en-US" dirty="0" smtClean="0"/>
              <a:t>Avoid unnecessary decoration.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13</a:t>
            </a:fld>
            <a:endParaRPr lang="en-US" dirty="0"/>
          </a:p>
        </p:txBody>
      </p:sp>
      <p:pic>
        <p:nvPicPr>
          <p:cNvPr id="3074" name="Picture 2" descr="Cones from Microsoft Excel mislead the read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1285" y="1961063"/>
            <a:ext cx="5799254" cy="3537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8502" y="6581001"/>
            <a:ext cx="23581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2"/>
                </a:solidFill>
              </a:rPr>
              <a:t>Forbes Bad Graph Contest</a:t>
            </a:r>
            <a:endParaRPr lang="en-US" sz="1200" dirty="0">
              <a:solidFill>
                <a:schemeClr val="tx2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5928" y="1961063"/>
            <a:ext cx="5590270" cy="3679449"/>
            <a:chOff x="75928" y="1961063"/>
            <a:chExt cx="5590270" cy="367944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/>
            <a:srcRect r="3215"/>
            <a:stretch/>
          </p:blipFill>
          <p:spPr>
            <a:xfrm>
              <a:off x="75928" y="1961063"/>
              <a:ext cx="5590270" cy="3537547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333910" y="5393933"/>
              <a:ext cx="359596" cy="2465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1539782" y="6398711"/>
            <a:ext cx="524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69AA2-97D6-4693-9E8A-BEBB49A5C6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79" y="1742238"/>
            <a:ext cx="4144096" cy="4032225"/>
          </a:xfrm>
        </p:spPr>
        <p:txBody>
          <a:bodyPr>
            <a:normAutofit/>
          </a:bodyPr>
          <a:lstStyle/>
          <a:p>
            <a:r>
              <a:rPr lang="en-US" dirty="0" smtClean="0"/>
              <a:t>It is important to </a:t>
            </a:r>
            <a:r>
              <a:rPr lang="en-US" b="1" dirty="0" smtClean="0"/>
              <a:t>visualize data </a:t>
            </a:r>
            <a:r>
              <a:rPr lang="en-US" dirty="0" smtClean="0"/>
              <a:t>… summary statistics are not enough!</a:t>
            </a:r>
          </a:p>
          <a:p>
            <a:endParaRPr lang="en-US" dirty="0"/>
          </a:p>
          <a:p>
            <a:r>
              <a:rPr lang="en-US" b="1" dirty="0" smtClean="0"/>
              <a:t>Good graphics </a:t>
            </a:r>
            <a:r>
              <a:rPr lang="en-US" dirty="0" smtClean="0"/>
              <a:t>should…</a:t>
            </a:r>
          </a:p>
          <a:p>
            <a:r>
              <a:rPr lang="en-US" b="1" dirty="0" smtClean="0">
                <a:solidFill>
                  <a:schemeClr val="accent1"/>
                </a:solidFill>
              </a:rPr>
              <a:t>1.</a:t>
            </a:r>
            <a:r>
              <a:rPr lang="en-US" dirty="0" smtClean="0"/>
              <a:t> Stand alone.</a:t>
            </a:r>
          </a:p>
          <a:p>
            <a:r>
              <a:rPr lang="en-US" b="1" dirty="0" smtClean="0">
                <a:solidFill>
                  <a:schemeClr val="accent1"/>
                </a:solidFill>
              </a:rPr>
              <a:t>2. </a:t>
            </a:r>
            <a:r>
              <a:rPr lang="en-US" dirty="0" smtClean="0"/>
              <a:t>Avoid distortion.</a:t>
            </a:r>
          </a:p>
          <a:p>
            <a:r>
              <a:rPr lang="en-US" b="1" dirty="0" smtClean="0">
                <a:solidFill>
                  <a:schemeClr val="accent1"/>
                </a:solidFill>
              </a:rPr>
              <a:t>3. </a:t>
            </a:r>
            <a:r>
              <a:rPr lang="en-US" dirty="0" smtClean="0"/>
              <a:t>Use “data ink” effectively.</a:t>
            </a:r>
          </a:p>
          <a:p>
            <a:endParaRPr lang="en-US" dirty="0" smtClean="0"/>
          </a:p>
          <a:p>
            <a:r>
              <a:rPr lang="en-US" dirty="0" smtClean="0"/>
              <a:t>Consider these principles in </a:t>
            </a:r>
            <a:r>
              <a:rPr lang="en-US" b="1" dirty="0" smtClean="0"/>
              <a:t>your own work</a:t>
            </a:r>
            <a:r>
              <a:rPr lang="en-US" dirty="0" smtClean="0"/>
              <a:t> and when you see data visualizations in the </a:t>
            </a:r>
            <a:r>
              <a:rPr lang="en-US" b="1" dirty="0" smtClean="0"/>
              <a:t>media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F7C633-6FA1-4FBC-8E61-54FEB4587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14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6" name="TextBox 5"/>
          <p:cNvSpPr txBox="1"/>
          <p:nvPr/>
        </p:nvSpPr>
        <p:spPr>
          <a:xfrm>
            <a:off x="6772834" y="2399848"/>
            <a:ext cx="385280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Any questions or final thoughts?</a:t>
            </a:r>
            <a:endParaRPr lang="en-US" sz="4000" dirty="0">
              <a:ln w="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539782" y="6398711"/>
            <a:ext cx="524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80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VTI">
  <a:themeElements>
    <a:clrScheme name="Brights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nimalist_Light_Sales Pitch_03_Win32_AS_v2" id="{CF4846AB-E769-4F64-85D9-28E4AEB533C2}" vid="{4425D9ED-C4EC-465B-AB7E-72A929978A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8F4328E-77DF-41E8-952F-124AE19F1F7C}">
  <ds:schemaRefs>
    <ds:schemaRef ds:uri="http://www.w3.org/XML/1998/namespace"/>
    <ds:schemaRef ds:uri="http://schemas.microsoft.com/office/2006/documentManagement/types"/>
    <ds:schemaRef ds:uri="71af3243-3dd4-4a8d-8c0d-dd76da1f02a5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16c05727-aa75-4e4a-9b5f-8a80a1165891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6A7FA506-1E93-4CA4-B270-1F08FD18C36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F2FE978-FCBC-4C90-A410-B547AA7060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Light sales pitch presentation</Template>
  <TotalTime>0</TotalTime>
  <Words>612</Words>
  <Application>Microsoft Office PowerPoint</Application>
  <PresentationFormat>Widescreen</PresentationFormat>
  <Paragraphs>136</Paragraphs>
  <Slides>14</Slides>
  <Notes>8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Bodoni SvtyTwo ITC TT-Book</vt:lpstr>
      <vt:lpstr>Calibri</vt:lpstr>
      <vt:lpstr>Cambria Math</vt:lpstr>
      <vt:lpstr>Consolas</vt:lpstr>
      <vt:lpstr>Verdana</vt:lpstr>
      <vt:lpstr>RetrospectVTI</vt:lpstr>
      <vt:lpstr>Statistical Graphics and Communication</vt:lpstr>
      <vt:lpstr>Goals</vt:lpstr>
      <vt:lpstr>The importance of data visualization</vt:lpstr>
      <vt:lpstr>What do we get from tabular data?</vt:lpstr>
      <vt:lpstr>What do thE data actually look like?</vt:lpstr>
      <vt:lpstr>Statistical graphics</vt:lpstr>
      <vt:lpstr>Goals of statistical graphics</vt:lpstr>
      <vt:lpstr>General principles for making graphs</vt:lpstr>
      <vt:lpstr>1. Graphs should stand alone.  Example</vt:lpstr>
      <vt:lpstr>1. Graphs should Stand Alone.</vt:lpstr>
      <vt:lpstr>2. Avoid distortion.</vt:lpstr>
      <vt:lpstr>3. Use Data ink effectively.</vt:lpstr>
      <vt:lpstr>3. Use Data ink effectively.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2019-11-07T16:41:52Z</dcterms:created>
  <dcterms:modified xsi:type="dcterms:W3CDTF">2020-06-29T21:37:56Z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